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60" r:id="rId3"/>
    <p:sldId id="257" r:id="rId4"/>
    <p:sldId id="261" r:id="rId5"/>
    <p:sldId id="262" r:id="rId6"/>
    <p:sldId id="263" r:id="rId7"/>
    <p:sldId id="264" r:id="rId8"/>
    <p:sldId id="256" r:id="rId9"/>
    <p:sldId id="265" r:id="rId10"/>
    <p:sldId id="259"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16" autoAdjust="0"/>
    <p:restoredTop sz="94660"/>
  </p:normalViewPr>
  <p:slideViewPr>
    <p:cSldViewPr snapToGrid="0">
      <p:cViewPr varScale="1">
        <p:scale>
          <a:sx n="94" d="100"/>
          <a:sy n="94" d="100"/>
        </p:scale>
        <p:origin x="3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0D9238-1BE9-4A9D-9CC1-D7615D6014BB}" type="datetimeFigureOut">
              <a:rPr lang="en-GB" smtClean="0"/>
              <a:t>08/12/2022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975C9-7985-457C-B638-786D07EA449F}" type="slidenum">
              <a:rPr lang="en-GB" smtClean="0"/>
              <a:t>‹#›</a:t>
            </a:fld>
            <a:endParaRPr lang="en-GB"/>
          </a:p>
        </p:txBody>
      </p:sp>
    </p:spTree>
    <p:extLst>
      <p:ext uri="{BB962C8B-B14F-4D97-AF65-F5344CB8AC3E}">
        <p14:creationId xmlns:p14="http://schemas.microsoft.com/office/powerpoint/2010/main" val="233899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C8E56-A274-D8D5-5142-13F44D4CC6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42D8BD-AC36-EDFE-6FD1-03A58357A8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EC9C6A-45AA-DB7C-1080-A13FA014E9AD}"/>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752DD9FD-2671-1660-387D-5813C55DF2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E60C05-8BCF-E568-A07D-76D63EA8D372}"/>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240731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277B4-F2F2-5B4E-0528-602C452880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5EA10E-6704-B96D-9F27-3C4DF4A88C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5B8C98-FEE6-DF12-E6E4-73F3AE14A598}"/>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3617F09D-0D58-DEEB-FF41-283536B6C3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802486-E08B-117E-37FC-5A59FF1C14F9}"/>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3843096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ECC2AC-CA35-28AF-378B-590773D78D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106D06-1EA9-0D41-4086-3D123185E8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1C7BAE-790F-3E43-2149-AD20C92523E7}"/>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2094A9AC-E821-01EB-933D-94A375EEE1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E6C999-3700-5D5A-B978-1F7F04D88567}"/>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305121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8B542-BE94-0AEE-4D0F-73669E0BC4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1F647E-8D22-40CD-7FFE-18528657F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1E58B5-04A7-6FDB-20EA-3D51D61E72FA}"/>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A7E9C0A7-B690-5C1A-8D35-3B4081357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D5F844-F225-9721-DF84-65DDC95AEBC0}"/>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265857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C5F6-6ECF-9E47-4450-4F34368750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F98B1D-50B1-9BCF-0FA8-0805B45DF3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0ED0CE-E93D-3BAE-7C8F-86D701DA949E}"/>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EAF75D5B-B5A9-F411-3922-DBBCF15705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D35E8E-E489-B46E-A597-C7041210286F}"/>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311639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09CA6-FE8B-93A8-68FE-843CE3400B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8BDDFA-15FD-0820-A81D-13D57EE9A6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31BD90E-0256-A51B-2538-A1411A7652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5A6D26-EC63-48EC-E015-DEB0E4DC9210}"/>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6" name="Footer Placeholder 5">
            <a:extLst>
              <a:ext uri="{FF2B5EF4-FFF2-40B4-BE49-F238E27FC236}">
                <a16:creationId xmlns:a16="http://schemas.microsoft.com/office/drawing/2014/main" id="{BF3819D6-BD3E-F967-7864-6D07C12B6F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68607D-DAAF-5BB9-DFBC-AF002120024C}"/>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3913835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26DE2-A2F0-3C4E-18D9-479A447EBE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505226-A86C-1090-9B51-29ADE7BB33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14653C-DD5F-32F3-95DB-88221C814D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F7760B-15C2-D118-2C1F-BEEACC7C88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EEFE36-672C-30D9-E4BE-7E0746C9F3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B31348-035B-7E01-B98D-ED8AD7ECAC52}"/>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8" name="Footer Placeholder 7">
            <a:extLst>
              <a:ext uri="{FF2B5EF4-FFF2-40B4-BE49-F238E27FC236}">
                <a16:creationId xmlns:a16="http://schemas.microsoft.com/office/drawing/2014/main" id="{F2DCFF34-7CFA-6E61-3035-2358FD5B88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EC7DF73-4FDA-B57D-D3C0-C3F69CA3AACB}"/>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225309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82C1-FA30-6AF4-6D27-8F75D2A57EE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DF4D92-DAED-06A6-69DC-744FDF47569A}"/>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4" name="Footer Placeholder 3">
            <a:extLst>
              <a:ext uri="{FF2B5EF4-FFF2-40B4-BE49-F238E27FC236}">
                <a16:creationId xmlns:a16="http://schemas.microsoft.com/office/drawing/2014/main" id="{B4629C26-0741-BC0F-B5A3-CF3307BE39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261B27-31F8-D3FE-B810-CCCFF088264D}"/>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280380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5521E-EAB0-7895-E8FE-8E94A3344DC3}"/>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3" name="Footer Placeholder 2">
            <a:extLst>
              <a:ext uri="{FF2B5EF4-FFF2-40B4-BE49-F238E27FC236}">
                <a16:creationId xmlns:a16="http://schemas.microsoft.com/office/drawing/2014/main" id="{DE313178-27C7-6A95-2903-371F43A3E0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097A825-3977-7211-641C-144E29AC1DFA}"/>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408734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B97CA-FF35-94D5-191E-D094E12AAC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1982729-A923-FC32-4AB1-1B86AA28AA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ECC03EB-9BA2-3377-8F1E-3479E9454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F8BDBE-1A21-EE0D-6810-42BB9EBBCA00}"/>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6" name="Footer Placeholder 5">
            <a:extLst>
              <a:ext uri="{FF2B5EF4-FFF2-40B4-BE49-F238E27FC236}">
                <a16:creationId xmlns:a16="http://schemas.microsoft.com/office/drawing/2014/main" id="{9B9A9064-DE73-1FEE-B761-B1C8719D34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091050-9DED-19E7-2054-482973797CBB}"/>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717869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E7239-E41A-5A5E-FE4B-83CDAC35F6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772DF15-8144-1081-F91C-7622CB611D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A89264F-7959-3C7B-EEF2-E754ED6DC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EC8B79-1F78-8A3E-A5EA-D3C0E42542AE}"/>
              </a:ext>
            </a:extLst>
          </p:cNvPr>
          <p:cNvSpPr>
            <a:spLocks noGrp="1"/>
          </p:cNvSpPr>
          <p:nvPr>
            <p:ph type="dt" sz="half" idx="10"/>
          </p:nvPr>
        </p:nvSpPr>
        <p:spPr/>
        <p:txBody>
          <a:bodyPr/>
          <a:lstStyle/>
          <a:p>
            <a:fld id="{ACA3C49C-6850-4695-8ADC-939A88C1ACE1}" type="datetimeFigureOut">
              <a:rPr lang="en-GB" smtClean="0"/>
              <a:t>08/12/2022</a:t>
            </a:fld>
            <a:endParaRPr lang="en-GB"/>
          </a:p>
        </p:txBody>
      </p:sp>
      <p:sp>
        <p:nvSpPr>
          <p:cNvPr id="6" name="Footer Placeholder 5">
            <a:extLst>
              <a:ext uri="{FF2B5EF4-FFF2-40B4-BE49-F238E27FC236}">
                <a16:creationId xmlns:a16="http://schemas.microsoft.com/office/drawing/2014/main" id="{E384B43F-9A9C-2D45-C32D-6E5055D9D0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645D13-648F-3614-837A-40D962497E72}"/>
              </a:ext>
            </a:extLst>
          </p:cNvPr>
          <p:cNvSpPr>
            <a:spLocks noGrp="1"/>
          </p:cNvSpPr>
          <p:nvPr>
            <p:ph type="sldNum" sz="quarter" idx="12"/>
          </p:nvPr>
        </p:nvSpPr>
        <p:spPr/>
        <p:txBody>
          <a:bodyPr/>
          <a:lstStyle/>
          <a:p>
            <a:fld id="{8466F6C6-CAC7-42B3-B146-44AFAEB0B101}" type="slidenum">
              <a:rPr lang="en-GB" smtClean="0"/>
              <a:t>‹#›</a:t>
            </a:fld>
            <a:endParaRPr lang="en-GB"/>
          </a:p>
        </p:txBody>
      </p:sp>
    </p:spTree>
    <p:extLst>
      <p:ext uri="{BB962C8B-B14F-4D97-AF65-F5344CB8AC3E}">
        <p14:creationId xmlns:p14="http://schemas.microsoft.com/office/powerpoint/2010/main" val="2183717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19B742-A7F9-ED65-BF1B-BE2F4E0255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4608EA-B25E-FD52-E158-2F00FD3D83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4EDE90-1587-F896-1F4E-AC38C58811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3C49C-6850-4695-8ADC-939A88C1ACE1}" type="datetimeFigureOut">
              <a:rPr lang="en-GB" smtClean="0"/>
              <a:t>08/12/2022</a:t>
            </a:fld>
            <a:endParaRPr lang="en-GB"/>
          </a:p>
        </p:txBody>
      </p:sp>
      <p:sp>
        <p:nvSpPr>
          <p:cNvPr id="5" name="Footer Placeholder 4">
            <a:extLst>
              <a:ext uri="{FF2B5EF4-FFF2-40B4-BE49-F238E27FC236}">
                <a16:creationId xmlns:a16="http://schemas.microsoft.com/office/drawing/2014/main" id="{2A25A55B-1497-567E-8351-9D75C4346C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9C13643-C302-A4EA-90E0-768C56A5A3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6F6C6-CAC7-42B3-B146-44AFAEB0B101}" type="slidenum">
              <a:rPr lang="en-GB" smtClean="0"/>
              <a:t>‹#›</a:t>
            </a:fld>
            <a:endParaRPr lang="en-GB"/>
          </a:p>
        </p:txBody>
      </p:sp>
    </p:spTree>
    <p:extLst>
      <p:ext uri="{BB962C8B-B14F-4D97-AF65-F5344CB8AC3E}">
        <p14:creationId xmlns:p14="http://schemas.microsoft.com/office/powerpoint/2010/main" val="989789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09726-13A0-B796-B239-284EB4383E31}"/>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F2D7C621-4C18-B8FD-E70E-6FB9435DE428}"/>
              </a:ext>
            </a:extLst>
          </p:cNvPr>
          <p:cNvSpPr>
            <a:spLocks noGrp="1"/>
          </p:cNvSpPr>
          <p:nvPr>
            <p:ph idx="1"/>
          </p:nvPr>
        </p:nvSpPr>
        <p:spPr>
          <a:xfrm>
            <a:off x="620110" y="1471448"/>
            <a:ext cx="10733690" cy="4705515"/>
          </a:xfrm>
        </p:spPr>
        <p:txBody>
          <a:bodyPr>
            <a:normAutofit/>
          </a:bodyPr>
          <a:lstStyle/>
          <a:p>
            <a:pPr marL="0" indent="0">
              <a:buNone/>
            </a:pPr>
            <a:r>
              <a:rPr lang="bs-Latn-BA" sz="2000" dirty="0"/>
              <a:t>UKRATKO O AMORTIZACIJI</a:t>
            </a:r>
          </a:p>
          <a:p>
            <a:r>
              <a:rPr lang="bs-Latn-BA" sz="2000" dirty="0"/>
              <a:t>Svako poduzeće u svome poslovanju koristi, odnosno troši kratkotrajnu i dugotrajnu imovinu. Kratkotrajna imovina se uglavnom potroši u jednom proizvodnom ciklusu, a dugotrajna imovina se troši postupno. To trošenje dugotrajne imovine naziva se amortizacijom.</a:t>
            </a:r>
          </a:p>
          <a:p>
            <a:r>
              <a:rPr lang="bs-Latn-BA" sz="2000" dirty="0"/>
              <a:t>Amortizira se dugotrajna materijalna i nematerijalna imovina.</a:t>
            </a:r>
          </a:p>
          <a:p>
            <a:r>
              <a:rPr lang="bs-Latn-BA" sz="2000" dirty="0"/>
              <a:t>Dugotrajnom materijalnom i nematerijalnom imovinom smatraju se stvari i prava čiji je vijek trajanja dulji od godinu dana. Stvari opreme s vijekom trajanja do godinu dana vode se u knjigovodstvu kao sitni inventar, ili se knjiže na trošak ako se brzo potroše.</a:t>
            </a:r>
          </a:p>
          <a:p>
            <a:r>
              <a:rPr lang="bs-Latn-BA" sz="2000" dirty="0"/>
              <a:t>Ne amortiziraju se zemljišta, šume i slična obnovljiva prirodna bogatstva, financijska imovina, spomenici kulture, umjetnička djela.</a:t>
            </a:r>
          </a:p>
        </p:txBody>
      </p:sp>
      <p:pic>
        <p:nvPicPr>
          <p:cNvPr id="4" name="Picture 3" descr="A picture containing text, sign&#10;&#10;Description automatically generated">
            <a:extLst>
              <a:ext uri="{FF2B5EF4-FFF2-40B4-BE49-F238E27FC236}">
                <a16:creationId xmlns:a16="http://schemas.microsoft.com/office/drawing/2014/main" id="{DE6CC71A-4D9F-B101-A532-5D6186C52B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5E13DC03-4CC4-5438-306C-AC9CA36BA6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2062470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0D4F-C330-A75A-A40A-26F9F3EC8E61}"/>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80F70A73-25D1-2250-2F7B-4372BAD64EAD}"/>
              </a:ext>
            </a:extLst>
          </p:cNvPr>
          <p:cNvSpPr>
            <a:spLocks noGrp="1"/>
          </p:cNvSpPr>
          <p:nvPr>
            <p:ph idx="1"/>
          </p:nvPr>
        </p:nvSpPr>
        <p:spPr>
          <a:xfrm>
            <a:off x="503464" y="1257301"/>
            <a:ext cx="10515600" cy="5341710"/>
          </a:xfrm>
        </p:spPr>
        <p:txBody>
          <a:bodyPr>
            <a:noAutofit/>
          </a:bodyPr>
          <a:lstStyle/>
          <a:p>
            <a:pPr marL="0" marR="0" lvl="0" indent="0" algn="l" defTabSz="914400" rtl="0" eaLnBrk="1" fontAlgn="auto" latinLnBrk="0" hangingPunct="1">
              <a:lnSpc>
                <a:spcPct val="90000"/>
              </a:lnSpc>
              <a:spcBef>
                <a:spcPts val="1000"/>
              </a:spcBef>
              <a:spcAft>
                <a:spcPts val="0"/>
              </a:spcAft>
              <a:buClrTx/>
              <a:buSzTx/>
              <a:buNone/>
              <a:tabLst/>
              <a:defRPr/>
            </a:pPr>
            <a:r>
              <a:rPr lang="bs-Latn-BA" sz="1800" dirty="0">
                <a:solidFill>
                  <a:prstClr val="black"/>
                </a:solidFill>
                <a:latin typeface="Calibri" panose="020F0502020204030204"/>
              </a:rPr>
              <a:t>PRAKTIČNE DILEME:</a:t>
            </a:r>
          </a:p>
          <a:p>
            <a:pPr marL="0" marR="0" lvl="0" indent="0" algn="l" defTabSz="914400" rtl="0" eaLnBrk="1" fontAlgn="auto" latinLnBrk="0" hangingPunct="1">
              <a:lnSpc>
                <a:spcPct val="90000"/>
              </a:lnSpc>
              <a:spcBef>
                <a:spcPts val="1000"/>
              </a:spcBef>
              <a:spcAft>
                <a:spcPts val="0"/>
              </a:spcAft>
              <a:buClrTx/>
              <a:buSzTx/>
              <a:buNone/>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 Odabir adekvatnog metoda amortizacije</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Uključivanje amortizacije „doniranih “ vodnih dobara i problem „duplog“ prihodovanja ( da li porez na dobit uključiti u cijenu vodnih usluga )</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Da li je manja greška ova „ donirana “ sredstva knjižiti kao kapitalne rezerve, najam ili pravo na dugoročno upravljanje i korištenje.</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Uključivanje amortizacije vodnih dobara koja su priključana na vodnu infrastrukturu JP, a koja nisu predana na upravljanje JP niti su ista evidentirana u njihovim poslovnim knjigama u periodu od max. 10. godina</a:t>
            </a:r>
          </a:p>
          <a:p>
            <a:pPr marL="0" marR="0" lvl="0" indent="0" algn="l" defTabSz="914400" rtl="0" eaLnBrk="1" fontAlgn="auto" latinLnBrk="0" hangingPunct="1">
              <a:lnSpc>
                <a:spcPct val="90000"/>
              </a:lnSpc>
              <a:spcBef>
                <a:spcPts val="1000"/>
              </a:spcBef>
              <a:spcAft>
                <a:spcPts val="0"/>
              </a:spcAft>
              <a:buClrTx/>
              <a:buSzTx/>
              <a:buNone/>
              <a:tabLst/>
              <a:defRPr/>
            </a:pPr>
            <a:r>
              <a:rPr lang="bs-Latn-BA" sz="1800" dirty="0">
                <a:solidFill>
                  <a:prstClr val="black"/>
                </a:solidFill>
                <a:latin typeface="Calibri" panose="020F0502020204030204"/>
              </a:rPr>
              <a:t>MOGUĆE FAZE:</a:t>
            </a:r>
          </a:p>
          <a:p>
            <a:pPr marL="800100" lvl="1" indent="-342900">
              <a:spcBef>
                <a:spcPts val="1000"/>
              </a:spcBef>
              <a:buFont typeface="+mj-lt"/>
              <a:buAutoNum type="alphaLcParenR"/>
              <a:defRPr/>
            </a:pPr>
            <a:r>
              <a:rPr lang="bs-Latn-BA" sz="1800" dirty="0">
                <a:solidFill>
                  <a:prstClr val="black"/>
                </a:solidFill>
                <a:latin typeface="Calibri" panose="020F0502020204030204"/>
              </a:rPr>
              <a:t>Identifikacija ( popis ) </a:t>
            </a:r>
          </a:p>
          <a:p>
            <a:pPr marL="800100" lvl="1" indent="-342900">
              <a:spcBef>
                <a:spcPts val="1000"/>
              </a:spcBef>
              <a:buFont typeface="+mj-lt"/>
              <a:buAutoNum type="alphaLcParenR"/>
              <a:defRPr/>
            </a:pPr>
            <a:r>
              <a:rPr lang="bs-Latn-BA" sz="1800" dirty="0">
                <a:solidFill>
                  <a:prstClr val="black"/>
                </a:solidFill>
                <a:latin typeface="Calibri" panose="020F0502020204030204"/>
              </a:rPr>
              <a:t>Procjena ovlaštenog sudskog vještaka</a:t>
            </a:r>
          </a:p>
          <a:p>
            <a:pPr marL="800100" lvl="1" indent="-342900">
              <a:spcBef>
                <a:spcPts val="1000"/>
              </a:spcBef>
              <a:buFont typeface="+mj-lt"/>
              <a:buAutoNum type="alphaLcParenR"/>
              <a:defRPr/>
            </a:pPr>
            <a:r>
              <a:rPr lang="bs-Latn-BA" sz="1800" dirty="0">
                <a:solidFill>
                  <a:prstClr val="black"/>
                </a:solidFill>
                <a:latin typeface="Calibri" panose="020F0502020204030204"/>
              </a:rPr>
              <a:t>Unos u vanbilansnu evidenciju</a:t>
            </a:r>
          </a:p>
          <a:p>
            <a:pPr marL="800100" lvl="1" indent="-342900">
              <a:spcBef>
                <a:spcPts val="1000"/>
              </a:spcBef>
              <a:buFont typeface="+mj-lt"/>
              <a:buAutoNum type="alphaLcParenR"/>
              <a:defRPr/>
            </a:pPr>
            <a:r>
              <a:rPr lang="bs-Latn-BA" sz="1800" dirty="0" err="1">
                <a:solidFill>
                  <a:prstClr val="black"/>
                </a:solidFill>
                <a:latin typeface="Calibri" panose="020F0502020204030204"/>
              </a:rPr>
              <a:t>Obezbjeđenje</a:t>
            </a:r>
            <a:r>
              <a:rPr lang="bs-Latn-BA" sz="1800" dirty="0">
                <a:solidFill>
                  <a:prstClr val="black"/>
                </a:solidFill>
                <a:latin typeface="Calibri" panose="020F0502020204030204"/>
              </a:rPr>
              <a:t> neophodne dokumentacije</a:t>
            </a:r>
          </a:p>
          <a:p>
            <a:pPr marL="800100" lvl="1" indent="-342900">
              <a:spcBef>
                <a:spcPts val="1000"/>
              </a:spcBef>
              <a:buFont typeface="+mj-lt"/>
              <a:buAutoNum type="alphaLcParenR"/>
              <a:defRPr/>
            </a:pPr>
            <a:r>
              <a:rPr lang="bs-Latn-BA" sz="1800" dirty="0">
                <a:solidFill>
                  <a:prstClr val="black"/>
                </a:solidFill>
                <a:latin typeface="Calibri" panose="020F0502020204030204"/>
              </a:rPr>
              <a:t>Odabir najoptimalnijeg modela za prenos vodnih dobara JP na upravljanje i održavanje</a:t>
            </a:r>
          </a:p>
          <a:p>
            <a:pPr marL="800100" lvl="1" indent="-342900">
              <a:spcBef>
                <a:spcPts val="1000"/>
              </a:spcBef>
              <a:buFont typeface="+mj-lt"/>
              <a:buAutoNum type="alphaLcParenR"/>
              <a:defRPr/>
            </a:pPr>
            <a:r>
              <a:rPr lang="bs-Latn-BA" sz="1800" dirty="0">
                <a:solidFill>
                  <a:prstClr val="black"/>
                </a:solidFill>
                <a:latin typeface="Calibri" panose="020F0502020204030204"/>
              </a:rPr>
              <a:t>Potpisivanje ugovora o prenosu na upravljanje i održavanje i unos vodnih dobara u bilans stanja preduzeća po odabranom modelu</a:t>
            </a:r>
            <a:endParaRPr lang="en-GB" sz="1800" dirty="0"/>
          </a:p>
        </p:txBody>
      </p:sp>
      <p:pic>
        <p:nvPicPr>
          <p:cNvPr id="4" name="Picture 3" descr="A picture containing text, sign&#10;&#10;Description automatically generated">
            <a:extLst>
              <a:ext uri="{FF2B5EF4-FFF2-40B4-BE49-F238E27FC236}">
                <a16:creationId xmlns:a16="http://schemas.microsoft.com/office/drawing/2014/main" id="{24524418-90BB-49FD-193E-D2D9914483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1346D24B-C080-4B1F-8390-1379D13288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92442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6AEE8-15A3-AB3A-5D1B-6F7D404E2A61}"/>
              </a:ext>
            </a:extLst>
          </p:cNvPr>
          <p:cNvSpPr>
            <a:spLocks noGrp="1"/>
          </p:cNvSpPr>
          <p:nvPr>
            <p:ph type="title"/>
          </p:nvPr>
        </p:nvSpPr>
        <p:spPr/>
        <p:txBody>
          <a:bodyPr>
            <a:normAutofit/>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sz="2000" dirty="0"/>
          </a:p>
        </p:txBody>
      </p:sp>
      <p:sp>
        <p:nvSpPr>
          <p:cNvPr id="3" name="Content Placeholder 2">
            <a:extLst>
              <a:ext uri="{FF2B5EF4-FFF2-40B4-BE49-F238E27FC236}">
                <a16:creationId xmlns:a16="http://schemas.microsoft.com/office/drawing/2014/main" id="{23B783D9-3C75-A2FA-9A06-DB5F613C377F}"/>
              </a:ext>
            </a:extLst>
          </p:cNvPr>
          <p:cNvSpPr>
            <a:spLocks noGrp="1"/>
          </p:cNvSpPr>
          <p:nvPr>
            <p:ph idx="1"/>
          </p:nvPr>
        </p:nvSpPr>
        <p:spPr>
          <a:xfrm>
            <a:off x="838200" y="1555531"/>
            <a:ext cx="10515600" cy="1009373"/>
          </a:xfrm>
        </p:spPr>
        <p:txBody>
          <a:bodyPr>
            <a:noAutofit/>
          </a:bodyPr>
          <a:lstStyle/>
          <a:p>
            <a:pPr marL="0" indent="0">
              <a:buNone/>
            </a:pPr>
            <a:endParaRPr lang="bs-Latn-BA" sz="1800" dirty="0"/>
          </a:p>
          <a:p>
            <a:pPr marL="0" indent="0">
              <a:buNone/>
            </a:pPr>
            <a:endParaRPr lang="bs-Latn-BA" sz="1800" dirty="0"/>
          </a:p>
          <a:p>
            <a:pPr marL="0" indent="0">
              <a:buNone/>
            </a:pPr>
            <a:endParaRPr lang="bs-Latn-BA" sz="1800" dirty="0"/>
          </a:p>
          <a:p>
            <a:pPr marL="0" indent="0">
              <a:buNone/>
            </a:pPr>
            <a:endParaRPr lang="bs-Latn-BA" sz="1800" dirty="0"/>
          </a:p>
          <a:p>
            <a:pPr marL="0" indent="0">
              <a:buNone/>
            </a:pPr>
            <a:endParaRPr lang="bs-Latn-BA" sz="1800" dirty="0"/>
          </a:p>
        </p:txBody>
      </p:sp>
      <p:pic>
        <p:nvPicPr>
          <p:cNvPr id="4" name="Picture 3">
            <a:extLst>
              <a:ext uri="{FF2B5EF4-FFF2-40B4-BE49-F238E27FC236}">
                <a16:creationId xmlns:a16="http://schemas.microsoft.com/office/drawing/2014/main" id="{D492CF35-E7B4-73ED-F65A-0C8BCAB726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pic>
        <p:nvPicPr>
          <p:cNvPr id="5" name="Picture 4" descr="A picture containing text, sign&#10;&#10;Description automatically generated">
            <a:extLst>
              <a:ext uri="{FF2B5EF4-FFF2-40B4-BE49-F238E27FC236}">
                <a16:creationId xmlns:a16="http://schemas.microsoft.com/office/drawing/2014/main" id="{14B12553-53B0-D0B9-79F6-A9E3DBFD0F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sp>
        <p:nvSpPr>
          <p:cNvPr id="8" name="Title 1">
            <a:extLst>
              <a:ext uri="{FF2B5EF4-FFF2-40B4-BE49-F238E27FC236}">
                <a16:creationId xmlns:a16="http://schemas.microsoft.com/office/drawing/2014/main" id="{82ECEE0E-DE9D-5C8A-D50C-7FA09C2D1801}"/>
              </a:ext>
            </a:extLst>
          </p:cNvPr>
          <p:cNvSpPr txBox="1">
            <a:spLocks/>
          </p:cNvSpPr>
          <p:nvPr/>
        </p:nvSpPr>
        <p:spPr>
          <a:xfrm>
            <a:off x="2498270" y="1916832"/>
            <a:ext cx="6645729"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a-IN" b="1" spc="-50" dirty="0">
                <a:solidFill>
                  <a:prstClr val="black"/>
                </a:solidFill>
                <a:latin typeface="Calibri"/>
              </a:rPr>
              <a:t>Pitanja?</a:t>
            </a:r>
            <a:endParaRPr lang="bs-Latn-BA" b="1" spc="-50" dirty="0">
              <a:solidFill>
                <a:prstClr val="black"/>
              </a:solidFill>
              <a:latin typeface="Calibri"/>
            </a:endParaRPr>
          </a:p>
        </p:txBody>
      </p:sp>
      <p:pic>
        <p:nvPicPr>
          <p:cNvPr id="9" name="Picture 8" descr="greg_sleeping_alarm_clock_md_wht.gif">
            <a:extLst>
              <a:ext uri="{FF2B5EF4-FFF2-40B4-BE49-F238E27FC236}">
                <a16:creationId xmlns:a16="http://schemas.microsoft.com/office/drawing/2014/main" id="{8C290562-7639-0D93-1CD7-8FED5BC228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5092" y="3510642"/>
            <a:ext cx="2245179" cy="1102179"/>
          </a:xfrm>
          <a:prstGeom prst="rect">
            <a:avLst/>
          </a:prstGeom>
        </p:spPr>
      </p:pic>
    </p:spTree>
    <p:extLst>
      <p:ext uri="{BB962C8B-B14F-4D97-AF65-F5344CB8AC3E}">
        <p14:creationId xmlns:p14="http://schemas.microsoft.com/office/powerpoint/2010/main" val="300814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ppt_x"/>
                                          </p:val>
                                        </p:tav>
                                        <p:tav tm="100000">
                                          <p:val>
                                            <p:strVal val="#ppt_x"/>
                                          </p:val>
                                        </p:tav>
                                      </p:tavLst>
                                    </p:anim>
                                    <p:anim calcmode="lin" valueType="num">
                                      <p:cBhvr additive="base">
                                        <p:cTn id="1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FFB8A-5EE8-39E6-1CBE-64F75F432EDA}"/>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ED764B5A-4289-F114-F297-CD2F6E9C4D20}"/>
              </a:ext>
            </a:extLst>
          </p:cNvPr>
          <p:cNvSpPr>
            <a:spLocks noGrp="1"/>
          </p:cNvSpPr>
          <p:nvPr>
            <p:ph idx="1"/>
          </p:nvPr>
        </p:nvSpPr>
        <p:spPr/>
        <p:txBody>
          <a:bodyPr>
            <a:normAutofit/>
          </a:bodyPr>
          <a:lstStyle/>
          <a:p>
            <a:pPr marL="0" indent="0" algn="l">
              <a:buNone/>
            </a:pPr>
            <a:r>
              <a:rPr lang="bs-Latn-BA" sz="2000" b="0" i="0" dirty="0">
                <a:effectLst/>
              </a:rPr>
              <a:t>OSNOVICA ZA OBRAČUN AMORTIZACIJE</a:t>
            </a:r>
          </a:p>
          <a:p>
            <a:pPr algn="l"/>
            <a:r>
              <a:rPr lang="bs-Latn-BA" sz="2000" b="0" i="0" dirty="0">
                <a:effectLst/>
              </a:rPr>
              <a:t>Osnovica za obračun amortizacije je </a:t>
            </a:r>
            <a:r>
              <a:rPr lang="bs-Latn-BA" sz="2000" b="1" i="0" dirty="0">
                <a:effectLst/>
              </a:rPr>
              <a:t>nabavna vrijednost navedene imovine</a:t>
            </a:r>
            <a:r>
              <a:rPr lang="bs-Latn-BA" sz="2000" b="0" i="0" dirty="0">
                <a:effectLst/>
              </a:rPr>
              <a:t>. Amortizacija se </a:t>
            </a:r>
            <a:r>
              <a:rPr lang="bs-Latn-BA" sz="2000" b="0" i="0" dirty="0" err="1">
                <a:effectLst/>
              </a:rPr>
              <a:t>obračunava</a:t>
            </a:r>
            <a:r>
              <a:rPr lang="bs-Latn-BA" sz="2000" b="0" i="0" dirty="0">
                <a:effectLst/>
              </a:rPr>
              <a:t> </a:t>
            </a:r>
            <a:r>
              <a:rPr lang="bs-Latn-BA" sz="2000" b="1" i="0" dirty="0">
                <a:effectLst/>
              </a:rPr>
              <a:t>od prvog dana idućeg mjeseca </a:t>
            </a:r>
            <a:r>
              <a:rPr lang="bs-Latn-BA" sz="2000" b="0" i="0" dirty="0">
                <a:effectLst/>
              </a:rPr>
              <a:t>nakon kojeg je nabavljena imovina stavljena u uporabu. </a:t>
            </a:r>
          </a:p>
          <a:p>
            <a:pPr algn="l"/>
            <a:r>
              <a:rPr lang="bs-Latn-BA" sz="2000" b="0" i="0" dirty="0">
                <a:effectLst/>
              </a:rPr>
              <a:t>Za obračun amortizacije potrebno je utvrditi:</a:t>
            </a:r>
          </a:p>
          <a:p>
            <a:pPr algn="l">
              <a:buFont typeface="Arial" panose="020B0604020202020204" pitchFamily="34" charset="0"/>
              <a:buChar char="•"/>
            </a:pPr>
            <a:r>
              <a:rPr lang="bs-Latn-BA" sz="2000" b="0" i="0" dirty="0">
                <a:effectLst/>
              </a:rPr>
              <a:t>osnovicu za obračun amortizacije,</a:t>
            </a:r>
          </a:p>
          <a:p>
            <a:pPr algn="l">
              <a:buFont typeface="Arial" panose="020B0604020202020204" pitchFamily="34" charset="0"/>
              <a:buChar char="•"/>
            </a:pPr>
            <a:r>
              <a:rPr lang="bs-Latn-BA" sz="2000" b="0" i="0" dirty="0">
                <a:effectLst/>
              </a:rPr>
              <a:t>korisni vijek trajanja imovine</a:t>
            </a:r>
          </a:p>
          <a:p>
            <a:pPr algn="l">
              <a:buFont typeface="Arial" panose="020B0604020202020204" pitchFamily="34" charset="0"/>
              <a:buChar char="•"/>
            </a:pPr>
            <a:r>
              <a:rPr lang="bs-Latn-BA" sz="2000" b="0" i="0" dirty="0">
                <a:effectLst/>
              </a:rPr>
              <a:t>te metodu obračuna amortizacije.</a:t>
            </a:r>
          </a:p>
          <a:p>
            <a:endParaRPr lang="bs-Latn-BA" sz="2000" dirty="0"/>
          </a:p>
        </p:txBody>
      </p:sp>
      <p:pic>
        <p:nvPicPr>
          <p:cNvPr id="4" name="Picture 3" descr="A picture containing text, sign&#10;&#10;Description automatically generated">
            <a:extLst>
              <a:ext uri="{FF2B5EF4-FFF2-40B4-BE49-F238E27FC236}">
                <a16:creationId xmlns:a16="http://schemas.microsoft.com/office/drawing/2014/main" id="{94F89EC2-41CD-B3CE-BACE-6A0C314143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BE11F57B-AAC2-24C3-4BB2-68F6D08830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594704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9059A-C527-2E62-828A-D94F4FB23ACD}"/>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B8115E02-BF1B-0E7A-E38C-671BAAF11C06}"/>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Tx/>
              <a:buChar char="-"/>
              <a:tabLst/>
              <a:defRPr/>
            </a:pPr>
            <a:endParaRPr kumimoji="0" lang="bs-Latn-BA" sz="2000" b="0" i="0" u="none" strike="noStrike" kern="1200" cap="none" spc="0" normalizeH="0" baseline="0" noProof="0" dirty="0">
              <a:ln>
                <a:noFill/>
              </a:ln>
              <a:effectLst/>
              <a:uLnTx/>
              <a:uFillTx/>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lang="bs-Latn-BA" sz="2000" dirty="0"/>
              <a:t>METODE OBRAČUNA AMORTIZACIJE</a:t>
            </a:r>
          </a:p>
          <a:p>
            <a:pPr algn="l">
              <a:buFont typeface="Arial" panose="020B0604020202020204" pitchFamily="34" charset="0"/>
              <a:buChar char="•"/>
            </a:pPr>
            <a:r>
              <a:rPr lang="bs-Latn-BA" sz="2000" b="1" i="0" dirty="0">
                <a:effectLst/>
              </a:rPr>
              <a:t>Linearna (pravocrtna ili proporcionalna) metoda </a:t>
            </a:r>
            <a:r>
              <a:rPr lang="bs-Latn-BA" sz="2000" b="0" i="0" dirty="0">
                <a:effectLst/>
              </a:rPr>
              <a:t>– ista stopa amortizacije kroz cijeli vijek trajanja, odnosno iznos amortizacije je isti tijekom cijelog vijeka uporabe imovine.</a:t>
            </a:r>
          </a:p>
          <a:p>
            <a:pPr algn="l">
              <a:buFont typeface="Arial" panose="020B0604020202020204" pitchFamily="34" charset="0"/>
              <a:buChar char="•"/>
            </a:pPr>
            <a:r>
              <a:rPr lang="bs-Latn-BA" sz="2000" b="1" i="0" dirty="0">
                <a:effectLst/>
              </a:rPr>
              <a:t>Degresivna metoda </a:t>
            </a:r>
            <a:r>
              <a:rPr lang="bs-Latn-BA" sz="2000" b="0" i="0" dirty="0">
                <a:effectLst/>
              </a:rPr>
              <a:t>– stopa amortizacije se smanjuje kroz vijek trajanja, odnosno imovina se većim dijelom amortizira u prvim godinama vijeka uporabe.</a:t>
            </a:r>
          </a:p>
          <a:p>
            <a:pPr algn="l">
              <a:buFont typeface="Arial" panose="020B0604020202020204" pitchFamily="34" charset="0"/>
              <a:buChar char="•"/>
            </a:pPr>
            <a:r>
              <a:rPr lang="bs-Latn-BA" sz="2000" b="1" i="0" dirty="0">
                <a:effectLst/>
              </a:rPr>
              <a:t>Progresivna metoda </a:t>
            </a:r>
            <a:r>
              <a:rPr lang="bs-Latn-BA" sz="2000" b="0" i="0" dirty="0">
                <a:effectLst/>
              </a:rPr>
              <a:t>– stopa amortizacije se </a:t>
            </a:r>
            <a:r>
              <a:rPr lang="bs-Latn-BA" sz="2000" b="0" i="0" dirty="0" err="1">
                <a:effectLst/>
              </a:rPr>
              <a:t>povećava</a:t>
            </a:r>
            <a:r>
              <a:rPr lang="bs-Latn-BA" sz="2000" b="0" i="0" dirty="0">
                <a:effectLst/>
              </a:rPr>
              <a:t> kroz vijek trajanja, odnosno imovina se većim dijelom amortizira u zadnjim godinama vijeka uporabe.</a:t>
            </a:r>
          </a:p>
          <a:p>
            <a:pPr algn="l">
              <a:buFont typeface="Arial" panose="020B0604020202020204" pitchFamily="34" charset="0"/>
              <a:buChar char="•"/>
            </a:pPr>
            <a:r>
              <a:rPr lang="bs-Latn-BA" sz="2000" b="1" i="0" dirty="0">
                <a:effectLst/>
              </a:rPr>
              <a:t>Funkcionalna metoda </a:t>
            </a:r>
            <a:r>
              <a:rPr lang="bs-Latn-BA" sz="2000" b="0" i="0" dirty="0">
                <a:effectLst/>
              </a:rPr>
              <a:t>– obračun amortizacije po učinku, odnosno temelji se na očekivanom korištenju dugotrajne imovine (prema broju sati rada ili prema broju proizvedenih proizvoda/usluga).</a:t>
            </a:r>
          </a:p>
          <a:p>
            <a:pPr marL="0" marR="0" lvl="0" indent="0" algn="l" defTabSz="914400" rtl="0" eaLnBrk="1" fontAlgn="auto" latinLnBrk="0" hangingPunct="1">
              <a:lnSpc>
                <a:spcPct val="90000"/>
              </a:lnSpc>
              <a:spcBef>
                <a:spcPts val="1000"/>
              </a:spcBef>
              <a:spcAft>
                <a:spcPts val="0"/>
              </a:spcAft>
              <a:buClrTx/>
              <a:buSzTx/>
              <a:buNone/>
              <a:tabLst/>
              <a:defRPr/>
            </a:pPr>
            <a:endParaRPr lang="bs-Latn-BA" sz="2000" dirty="0"/>
          </a:p>
        </p:txBody>
      </p:sp>
      <p:pic>
        <p:nvPicPr>
          <p:cNvPr id="4" name="Picture 3" descr="A picture containing text, sign&#10;&#10;Description automatically generated">
            <a:extLst>
              <a:ext uri="{FF2B5EF4-FFF2-40B4-BE49-F238E27FC236}">
                <a16:creationId xmlns:a16="http://schemas.microsoft.com/office/drawing/2014/main" id="{A6A6B11D-7B8C-6F39-8162-CDEA9DF8CE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76563030-D35D-D2EA-30E5-BDC3D3581F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27548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CC0D8-39F1-FD1D-5AE2-AC2782DD0E56}"/>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4C97A185-36B0-C522-2C9A-2C1FB9041E10}"/>
              </a:ext>
            </a:extLst>
          </p:cNvPr>
          <p:cNvSpPr>
            <a:spLocks noGrp="1"/>
          </p:cNvSpPr>
          <p:nvPr>
            <p:ph idx="1"/>
          </p:nvPr>
        </p:nvSpPr>
        <p:spPr>
          <a:xfrm>
            <a:off x="503464" y="1457763"/>
            <a:ext cx="10515600" cy="4667250"/>
          </a:xfrm>
        </p:spPr>
        <p:txBody>
          <a:bodyPr>
            <a:noAutofit/>
          </a:bodyPr>
          <a:lstStyle/>
          <a:p>
            <a:pPr marL="0" indent="0">
              <a:buNone/>
            </a:pPr>
            <a:r>
              <a:rPr lang="bs-Latn-BA" sz="1800" b="1" dirty="0"/>
              <a:t>PORESKI TRETMAN AMORTIZACIJE</a:t>
            </a:r>
          </a:p>
          <a:p>
            <a:pPr marL="0" indent="0">
              <a:buNone/>
            </a:pPr>
            <a:r>
              <a:rPr lang="bs-Latn-BA" sz="1800" dirty="0"/>
              <a:t>-</a:t>
            </a:r>
            <a:r>
              <a:rPr lang="bs-Latn-BA" sz="1800" b="0" i="0" dirty="0">
                <a:effectLst/>
              </a:rPr>
              <a:t> Članom 19. stav (1) Zakona o porezu na dobit (“</a:t>
            </a:r>
            <a:r>
              <a:rPr lang="bs-Latn-BA" sz="1800" b="0" i="0" dirty="0" err="1">
                <a:effectLst/>
              </a:rPr>
              <a:t>Sluzbene</a:t>
            </a:r>
            <a:r>
              <a:rPr lang="bs-Latn-BA" sz="1800" b="0" i="0" dirty="0">
                <a:effectLst/>
              </a:rPr>
              <a:t> novine Federacije Bosne i Hercegovine“ br. 15/16) propisano je da kod utvrđivanja porezne osnovice priznaje se obračunata amortizacija primjenom proporcionalne metode amortizacija na dugotrajnu imovinu na način propisan ovim članom.</a:t>
            </a:r>
            <a:r>
              <a:rPr lang="bs-Latn-BA" sz="1800" dirty="0"/>
              <a:t> </a:t>
            </a:r>
          </a:p>
          <a:p>
            <a:pPr marL="0" indent="0" algn="l" fontAlgn="base">
              <a:buNone/>
            </a:pPr>
            <a:r>
              <a:rPr lang="bs-Latn-BA" sz="1800" dirty="0"/>
              <a:t>- </a:t>
            </a:r>
            <a:r>
              <a:rPr lang="bs-Latn-BA" sz="1800" b="0" i="0" dirty="0">
                <a:effectLst/>
              </a:rPr>
              <a:t>Stavom (2) istog člana propisano je da porezno priznate stope amortizacije dugotrajne imovine iznose:</a:t>
            </a:r>
          </a:p>
          <a:p>
            <a:pPr algn="l" fontAlgn="base">
              <a:buFont typeface="+mj-lt"/>
              <a:buAutoNum type="arabicPeriod"/>
            </a:pPr>
            <a:r>
              <a:rPr lang="bs-Latn-BA" sz="1800" b="0" i="0" dirty="0">
                <a:effectLst/>
              </a:rPr>
              <a:t>građevinski objekti – 5%,</a:t>
            </a:r>
          </a:p>
          <a:p>
            <a:pPr algn="l" fontAlgn="base">
              <a:buFont typeface="+mj-lt"/>
              <a:buAutoNum type="arabicPeriod"/>
            </a:pPr>
            <a:r>
              <a:rPr lang="bs-Latn-BA" sz="1800" b="0" i="0" dirty="0">
                <a:effectLst/>
              </a:rPr>
              <a:t>ceste, komunalni objekti, željeznica – 10%,</a:t>
            </a:r>
          </a:p>
          <a:p>
            <a:pPr algn="l" fontAlgn="base">
              <a:buFont typeface="+mj-lt"/>
              <a:buAutoNum type="arabicPeriod"/>
            </a:pPr>
            <a:r>
              <a:rPr lang="bs-Latn-BA" sz="1800" b="0" i="0" dirty="0">
                <a:effectLst/>
              </a:rPr>
              <a:t>oprema, vozila, postrojenja – 15%.</a:t>
            </a:r>
          </a:p>
          <a:p>
            <a:pPr algn="l" fontAlgn="base">
              <a:buFont typeface="+mj-lt"/>
              <a:buAutoNum type="arabicPeriod"/>
            </a:pPr>
            <a:r>
              <a:rPr lang="bs-Latn-BA" sz="1800" b="0" i="0" dirty="0">
                <a:effectLst/>
              </a:rPr>
              <a:t>oprema za vodoprivredne, vodovodne i kanalizacijske sisteme – 15%,</a:t>
            </a:r>
          </a:p>
          <a:p>
            <a:pPr algn="l" fontAlgn="base">
              <a:buFont typeface="+mj-lt"/>
              <a:buAutoNum type="arabicPeriod"/>
            </a:pPr>
            <a:r>
              <a:rPr lang="bs-Latn-BA" sz="1800" b="0" i="0" dirty="0">
                <a:effectLst/>
              </a:rPr>
              <a:t>hardver i softver i oprema za zaštitu okoliša – 33,3%,</a:t>
            </a:r>
          </a:p>
          <a:p>
            <a:pPr algn="l" fontAlgn="base">
              <a:buFont typeface="+mj-lt"/>
              <a:buAutoNum type="arabicPeriod"/>
            </a:pPr>
            <a:r>
              <a:rPr lang="bs-Latn-BA" sz="1800" b="0" i="0" dirty="0">
                <a:effectLst/>
              </a:rPr>
              <a:t>višegodišnji zasadi – 15%,</a:t>
            </a:r>
          </a:p>
          <a:p>
            <a:pPr algn="l" fontAlgn="base">
              <a:buFont typeface="+mj-lt"/>
              <a:buAutoNum type="arabicPeriod"/>
            </a:pPr>
            <a:r>
              <a:rPr lang="bs-Latn-BA" sz="1800" b="0" i="0" dirty="0">
                <a:effectLst/>
              </a:rPr>
              <a:t>osnovna stada – 40% i</a:t>
            </a:r>
          </a:p>
          <a:p>
            <a:pPr algn="l" fontAlgn="base">
              <a:buFont typeface="+mj-lt"/>
              <a:buAutoNum type="arabicPeriod"/>
            </a:pPr>
            <a:r>
              <a:rPr lang="bs-Latn-BA" sz="1800" b="0" i="0" dirty="0">
                <a:effectLst/>
              </a:rPr>
              <a:t>nematerijalna imovina – 20%.</a:t>
            </a:r>
          </a:p>
          <a:p>
            <a:pPr marL="0" indent="0" algn="l" fontAlgn="base">
              <a:buNone/>
            </a:pPr>
            <a:endParaRPr lang="bs-Latn-BA" sz="1800" dirty="0"/>
          </a:p>
          <a:p>
            <a:pPr marL="0" indent="0">
              <a:buNone/>
            </a:pPr>
            <a:endParaRPr lang="bs-Latn-BA" sz="1800" dirty="0"/>
          </a:p>
          <a:p>
            <a:pPr marL="0" indent="0">
              <a:buNone/>
            </a:pPr>
            <a:endParaRPr lang="bs-Latn-BA" sz="1800" dirty="0"/>
          </a:p>
        </p:txBody>
      </p:sp>
      <p:pic>
        <p:nvPicPr>
          <p:cNvPr id="4" name="Picture 3" descr="A picture containing text, sign&#10;&#10;Description automatically generated">
            <a:extLst>
              <a:ext uri="{FF2B5EF4-FFF2-40B4-BE49-F238E27FC236}">
                <a16:creationId xmlns:a16="http://schemas.microsoft.com/office/drawing/2014/main" id="{0424CBC6-4857-771B-864D-3D5550A3F0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1BE81CB6-5326-A058-F10C-3F35A413751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4103995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C327-8594-1A32-C208-226C2BC32261}"/>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1EE47A6C-9946-B327-7B6F-0E561EDE56D1}"/>
              </a:ext>
            </a:extLst>
          </p:cNvPr>
          <p:cNvSpPr>
            <a:spLocks noGrp="1"/>
          </p:cNvSpPr>
          <p:nvPr>
            <p:ph idx="1"/>
          </p:nvPr>
        </p:nvSpPr>
        <p:spPr>
          <a:xfrm>
            <a:off x="557048" y="1825625"/>
            <a:ext cx="10796752" cy="4351338"/>
          </a:xfrm>
        </p:spPr>
        <p:txBody>
          <a:bodyPr>
            <a:noAutofit/>
          </a:bodyPr>
          <a:lstStyle/>
          <a:p>
            <a:pPr>
              <a:buFontTx/>
              <a:buChar char="-"/>
            </a:pPr>
            <a:r>
              <a:rPr lang="bs-Latn-BA" sz="1800"/>
              <a:t>Članom 42. stav (4) Pravilnika oprimjeni Zakona o porezu na dobit (“Službene novine Federacije Bosne i Hercegovine br. 88/16, 11/17 i 96/17) propisuje se da ukoliko porezni obveznik koristi niže stope amortizacije od stopa iz člana 19. stav (2) Zakona, ima pravo da smanji poreznu osnovicu za razliku izmedu pune porezno dozvoljene amortizacije koja se utvrđuje prema Zakonu i stvarne (niže) amortizacije koja je utvrđena u njegovim poslovnim knjigama, prilikom utvrđivanja porezne osnovice. Prijenos privremenih razlika nije dozvoljen.</a:t>
            </a:r>
          </a:p>
          <a:p>
            <a:pPr>
              <a:buFontTx/>
              <a:buChar char="-"/>
            </a:pPr>
            <a:r>
              <a:rPr lang="bs-Latn-BA" sz="1800"/>
              <a:t>Stavom (5) istog člana Pravilnika propisano je da ukoliko porezni obveznik koristi više stope amortizacije od stopa iz člana 19. stav (2) Zakona, ima obavezu povećati poreznu osnovicu za razliku između pune porezno dozvoljene amortizacije koja se utvrđuje prema Zakonu i stvarne (više) amortizacije koja je utvrđena.</a:t>
            </a:r>
          </a:p>
          <a:p>
            <a:pPr>
              <a:buFontTx/>
              <a:buChar char="-"/>
            </a:pPr>
            <a:r>
              <a:rPr lang="bs-Latn-BA" sz="1800"/>
              <a:t>Prema prethodno navedenom, poreznom obvezniku koji koristi niže stope amortizacije od stopa iz člana 19. stav (2) Zakona, dato je pravo da smanji poreznu osnovicu za razliku izmedu pune porezno dozvoljene amortizacije koja se utvrđuje prema Zakonu i stvarne (niže) amortizacije koja je utvrđena u njegovim poslovnim knjigama, prilikom utvrđivanja porezne osnovice, te je jasno naglašeno da prijenos privremenih razlika nije dozvoljen.</a:t>
            </a:r>
          </a:p>
          <a:p>
            <a:pPr>
              <a:buFontTx/>
              <a:buChar char="-"/>
            </a:pPr>
            <a:r>
              <a:rPr lang="bs-Latn-BA" sz="1800"/>
              <a:t>Prema tome, Zakon o porezu na dobit uređuje metodologiju utvrđivanja porezne osnovice, odnosno utvrđuje iznos poreza na dobit kako je propisano članom 1. zakona, te nikako ne određuje i ne utiče na primjenu MRS ili MSFI u svrhu izrade finansiiskih izvještaja i prikazivanje fer i realnog stanja pravnog lica.</a:t>
            </a:r>
          </a:p>
        </p:txBody>
      </p:sp>
      <p:pic>
        <p:nvPicPr>
          <p:cNvPr id="4" name="Picture 3" descr="A picture containing text, sign&#10;&#10;Description automatically generated">
            <a:extLst>
              <a:ext uri="{FF2B5EF4-FFF2-40B4-BE49-F238E27FC236}">
                <a16:creationId xmlns:a16="http://schemas.microsoft.com/office/drawing/2014/main" id="{F68162BC-682B-B45A-19EC-EB16710B6C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7F4C9059-8575-28E4-07EE-38A6944C17B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215914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3B49B-DB4B-9F67-53D5-0FF7BEAE0E38}"/>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882C9C1E-4955-833E-ED17-D13A1EB3ED39}"/>
              </a:ext>
            </a:extLst>
          </p:cNvPr>
          <p:cNvSpPr>
            <a:spLocks noGrp="1"/>
          </p:cNvSpPr>
          <p:nvPr>
            <p:ph idx="1"/>
          </p:nvPr>
        </p:nvSpPr>
        <p:spPr>
          <a:xfrm>
            <a:off x="838199" y="1825625"/>
            <a:ext cx="10689771" cy="4351338"/>
          </a:xfrm>
        </p:spPr>
        <p:txBody>
          <a:bodyPr>
            <a:noAutofit/>
          </a:bodyPr>
          <a:lstStyle/>
          <a:p>
            <a:r>
              <a:rPr lang="en-GB" sz="1800" b="1" dirty="0"/>
              <a:t>MEĐUNARODNI RAČUNOVODSTVENI STANDARD 16 </a:t>
            </a:r>
            <a:r>
              <a:rPr lang="en-GB" sz="1800" b="1" dirty="0" err="1"/>
              <a:t>Nekretnine</a:t>
            </a:r>
            <a:r>
              <a:rPr lang="en-GB" sz="1800" b="1" dirty="0"/>
              <a:t>, </a:t>
            </a:r>
            <a:r>
              <a:rPr lang="en-GB" sz="1800" b="1" dirty="0" err="1"/>
              <a:t>postrojenja</a:t>
            </a:r>
            <a:r>
              <a:rPr lang="en-GB" sz="1800" b="1" dirty="0"/>
              <a:t> </a:t>
            </a:r>
            <a:r>
              <a:rPr lang="en-GB" sz="1800" b="1" dirty="0" err="1"/>
              <a:t>i</a:t>
            </a:r>
            <a:r>
              <a:rPr lang="en-GB" sz="1800" b="1" dirty="0"/>
              <a:t> </a:t>
            </a:r>
            <a:r>
              <a:rPr lang="en-GB" sz="1800" b="1" dirty="0" err="1"/>
              <a:t>oprema</a:t>
            </a:r>
            <a:endParaRPr lang="bs-Latn-BA" sz="1800" b="1" dirty="0"/>
          </a:p>
          <a:p>
            <a:pPr marL="0" indent="0">
              <a:buNone/>
            </a:pPr>
            <a:r>
              <a:rPr lang="bs-Latn-BA" sz="1800" dirty="0"/>
              <a:t>-   7. Trošak nekog predmeta nekretnina, postrojenja i opreme treba priznati kao imovinu ako, i samo ako:</a:t>
            </a:r>
          </a:p>
          <a:p>
            <a:pPr marL="0" indent="0">
              <a:buNone/>
            </a:pPr>
            <a:r>
              <a:rPr lang="bs-Latn-BA" sz="1800" dirty="0"/>
              <a:t>a) je vjerojatno da će buduće ekonomske koristi povezane sa predmetom pritjecati subjektu, i</a:t>
            </a:r>
          </a:p>
          <a:p>
            <a:pPr marL="0" indent="0">
              <a:buNone/>
            </a:pPr>
            <a:r>
              <a:rPr lang="bs-Latn-BA" sz="1800" dirty="0"/>
              <a:t>b) se trošak predmeta može pouzdano izmjeriti.</a:t>
            </a:r>
          </a:p>
          <a:p>
            <a:pPr marL="0" indent="0">
              <a:buNone/>
            </a:pPr>
            <a:r>
              <a:rPr lang="bs-Latn-BA" sz="1800" dirty="0"/>
              <a:t>- 50. Amortizirajući iznos pojedine imovine treba rasporediti sustavno tijekom korisnog vijeka upotrebe.</a:t>
            </a:r>
          </a:p>
          <a:p>
            <a:pPr>
              <a:buFontTx/>
              <a:buChar char="-"/>
            </a:pPr>
            <a:r>
              <a:rPr lang="bs-Latn-BA" sz="1800" dirty="0"/>
              <a:t>51. Procijenjeni ostatak vrijednosti i korisni vijek upotrebe imovine treba preispitati barem jednom na kraju svake poslovne godine te ako se očekivanja razlikuju od prethodnih procjena, promjene se priznaju kao promjena računovodstvenih procjena u skladu s MRS 8 -Računovodstvene politike, promjene računovodstvenih procjena i pogreške.</a:t>
            </a:r>
          </a:p>
          <a:p>
            <a:pPr>
              <a:buFontTx/>
              <a:buChar char="-"/>
            </a:pPr>
            <a:r>
              <a:rPr lang="bs-Latn-BA" sz="1800" dirty="0"/>
              <a:t>60. Korištena metoda amortizacije treba odražavati okvir očekivanog trošenja budućih ekonomskih koristi imovine od strane subjekta.</a:t>
            </a:r>
          </a:p>
          <a:p>
            <a:pPr>
              <a:buFontTx/>
              <a:buChar char="-"/>
            </a:pPr>
            <a:r>
              <a:rPr lang="bs-Latn-BA" sz="1800" dirty="0"/>
              <a:t>61. Metodu amortizacije primijenjenu za imovinu treba preispitivati barem na kraju svake poslovne godine i, ako postoji značajna promjena očekivanog okvira trošenja ekonomskih koristi u toj imovini, treba je promijeniti kako bi odražavala promjene okvira. Takvu promjenu treba iskazati kao promjenu u računovodstvenim procjenama u skladu s MRS 8.</a:t>
            </a:r>
          </a:p>
        </p:txBody>
      </p:sp>
      <p:pic>
        <p:nvPicPr>
          <p:cNvPr id="4" name="Picture 3" descr="A picture containing text, sign&#10;&#10;Description automatically generated">
            <a:extLst>
              <a:ext uri="{FF2B5EF4-FFF2-40B4-BE49-F238E27FC236}">
                <a16:creationId xmlns:a16="http://schemas.microsoft.com/office/drawing/2014/main" id="{99F6864E-9683-5C7C-3939-3F920C3654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spTree>
    <p:extLst>
      <p:ext uri="{BB962C8B-B14F-4D97-AF65-F5344CB8AC3E}">
        <p14:creationId xmlns:p14="http://schemas.microsoft.com/office/powerpoint/2010/main" val="427383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247D-D9C7-C669-BA74-97D54897AB42}"/>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sp>
        <p:nvSpPr>
          <p:cNvPr id="3" name="Content Placeholder 2">
            <a:extLst>
              <a:ext uri="{FF2B5EF4-FFF2-40B4-BE49-F238E27FC236}">
                <a16:creationId xmlns:a16="http://schemas.microsoft.com/office/drawing/2014/main" id="{1A8CD180-F296-E6A7-6414-0F5BB7DD832E}"/>
              </a:ext>
            </a:extLst>
          </p:cNvPr>
          <p:cNvSpPr>
            <a:spLocks noGrp="1"/>
          </p:cNvSpPr>
          <p:nvPr>
            <p:ph idx="1"/>
          </p:nvPr>
        </p:nvSpPr>
        <p:spPr/>
        <p:txBody>
          <a:bodyPr>
            <a:normAutofit/>
          </a:bodyPr>
          <a:lstStyle/>
          <a:p>
            <a:pPr>
              <a:buFontTx/>
              <a:buChar char="-"/>
            </a:pPr>
            <a:r>
              <a:rPr lang="bs-Latn-BA" sz="2000" dirty="0"/>
              <a:t>Različite se metode amortizacije mogu koristiti za sustavno raspoređivanje amortizirajućeg iznosa imovine tijekom njezinog vijeka upotrebe. Ove metode uključuju linearnu metodu, metodu </a:t>
            </a:r>
            <a:r>
              <a:rPr lang="bs-Latn-BA" sz="2000" dirty="0" err="1"/>
              <a:t>opadajućeg</a:t>
            </a:r>
            <a:r>
              <a:rPr lang="bs-Latn-BA" sz="2000" dirty="0"/>
              <a:t> salda i metodu jedinice proizvoda. </a:t>
            </a:r>
          </a:p>
          <a:p>
            <a:pPr>
              <a:buFontTx/>
              <a:buChar char="-"/>
            </a:pPr>
            <a:r>
              <a:rPr lang="bs-Latn-BA" sz="2000" dirty="0"/>
              <a:t>Linearna metoda amortizacije rezultira jednakim iznosom amortizacije tijekom vijeka uporabe ako im je promijenjen ostatak vrijednosti. </a:t>
            </a:r>
          </a:p>
          <a:p>
            <a:pPr>
              <a:buFontTx/>
              <a:buChar char="-"/>
            </a:pPr>
            <a:r>
              <a:rPr lang="bs-Latn-BA" sz="2000" dirty="0"/>
              <a:t>Metoda </a:t>
            </a:r>
            <a:r>
              <a:rPr lang="bs-Latn-BA" sz="2000" dirty="0" err="1"/>
              <a:t>opadajućeg</a:t>
            </a:r>
            <a:r>
              <a:rPr lang="bs-Latn-BA" sz="2000" dirty="0"/>
              <a:t> salda rezultira smanjenjem iznosa amortizacije tijekom vijeka upotrebe.</a:t>
            </a:r>
          </a:p>
          <a:p>
            <a:pPr>
              <a:buFontTx/>
              <a:buChar char="-"/>
            </a:pPr>
            <a:r>
              <a:rPr lang="bs-Latn-BA" sz="2000" dirty="0"/>
              <a:t>Metoda jedinice proizvoda rezultira amortizacijom zasnovanom na očekivanoj upotrebi ili količini proizvoda. </a:t>
            </a:r>
          </a:p>
          <a:p>
            <a:pPr>
              <a:buFontTx/>
              <a:buChar char="-"/>
            </a:pPr>
            <a:r>
              <a:rPr lang="bs-Latn-BA" sz="2000" dirty="0"/>
              <a:t>Izbor metode koja se koristi za obračun amortizacije zasniva se na očekivanom okviru trošenja ekonomskih koristi imovine. </a:t>
            </a:r>
          </a:p>
          <a:p>
            <a:pPr>
              <a:buFontTx/>
              <a:buChar char="-"/>
            </a:pPr>
            <a:r>
              <a:rPr lang="bs-Latn-BA" sz="2000" dirty="0"/>
              <a:t>Metode amortizacije primjenjuju se dosljedno, osim ako ne dođe do promjene okvira trošenja budućih ekonomskih koristi imovine.</a:t>
            </a:r>
          </a:p>
          <a:p>
            <a:pPr marL="0" indent="0">
              <a:buNone/>
            </a:pPr>
            <a:endParaRPr lang="bs-Latn-BA" sz="2000" dirty="0"/>
          </a:p>
        </p:txBody>
      </p:sp>
      <p:pic>
        <p:nvPicPr>
          <p:cNvPr id="4" name="Picture 3" descr="A picture containing text, sign&#10;&#10;Description automatically generated">
            <a:extLst>
              <a:ext uri="{FF2B5EF4-FFF2-40B4-BE49-F238E27FC236}">
                <a16:creationId xmlns:a16="http://schemas.microsoft.com/office/drawing/2014/main" id="{FCF99326-789C-40C0-8CA4-ED49FF0679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5091CA3F-6EA8-AA58-843B-D1A0BCE98A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2829846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0568-4841-B366-B491-DF3C571B54C2}"/>
              </a:ext>
            </a:extLst>
          </p:cNvPr>
          <p:cNvSpPr>
            <a:spLocks noGrp="1"/>
          </p:cNvSpPr>
          <p:nvPr>
            <p:ph type="ctrTitle"/>
          </p:nvPr>
        </p:nvSpPr>
        <p:spPr>
          <a:xfrm>
            <a:off x="1524000" y="432707"/>
            <a:ext cx="9144000" cy="702129"/>
          </a:xfrm>
        </p:spPr>
        <p:txBody>
          <a:bodyPr>
            <a:normAutofit/>
          </a:bodyPr>
          <a:lstStyle/>
          <a:p>
            <a:r>
              <a:rPr lang="hr-HR" sz="2000" b="1" dirty="0">
                <a:effectLst/>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za primjenu Metodologije</a:t>
            </a:r>
            <a:endParaRPr lang="en-GB" sz="2000" dirty="0"/>
          </a:p>
        </p:txBody>
      </p:sp>
      <p:sp>
        <p:nvSpPr>
          <p:cNvPr id="3" name="Subtitle 2">
            <a:extLst>
              <a:ext uri="{FF2B5EF4-FFF2-40B4-BE49-F238E27FC236}">
                <a16:creationId xmlns:a16="http://schemas.microsoft.com/office/drawing/2014/main" id="{A096A5F2-ABD6-6407-AA50-18FCC5C52837}"/>
              </a:ext>
            </a:extLst>
          </p:cNvPr>
          <p:cNvSpPr>
            <a:spLocks noGrp="1"/>
          </p:cNvSpPr>
          <p:nvPr>
            <p:ph type="subTitle" idx="1"/>
          </p:nvPr>
        </p:nvSpPr>
        <p:spPr>
          <a:xfrm>
            <a:off x="1524000" y="1134836"/>
            <a:ext cx="9144000" cy="5429250"/>
          </a:xfrm>
        </p:spPr>
        <p:txBody>
          <a:bodyPr>
            <a:noAutofit/>
          </a:bodyPr>
          <a:lstStyle/>
          <a:p>
            <a:pPr algn="l"/>
            <a:r>
              <a:rPr lang="bs-Latn-BA" sz="1800" dirty="0"/>
              <a:t>POPIS I OBRAČUN AMORTIZACIJE STALNIH SREDSTAVA</a:t>
            </a:r>
          </a:p>
          <a:p>
            <a:pPr marL="285750" indent="-285750" algn="l">
              <a:buFontTx/>
              <a:buChar char="-"/>
            </a:pPr>
            <a:r>
              <a:rPr lang="bs-Latn-BA" sz="1800" dirty="0"/>
              <a:t>U svrhu pravilnog i cjelovitog obračuna iznosa amortizacije nekretnina, postrojenja i opreme kojom se vrše vodne usluge, operator je obavezan uraditi:</a:t>
            </a:r>
          </a:p>
          <a:p>
            <a:pPr marL="342900" indent="-342900" algn="l">
              <a:buAutoNum type="alphaLcParenR"/>
            </a:pPr>
            <a:r>
              <a:rPr lang="bs-Latn-BA" sz="1800" dirty="0"/>
              <a:t>popis nekretnina postrojenja i opreme u skladu sa propisom o računovodstvu i reviziji u Federaciji Bosne i Hercegovine; </a:t>
            </a:r>
          </a:p>
          <a:p>
            <a:pPr marL="342900" indent="-342900" algn="l">
              <a:buAutoNum type="alphaLcParenR"/>
            </a:pPr>
            <a:r>
              <a:rPr lang="bs-Latn-BA" sz="1800" dirty="0"/>
              <a:t>naknadnu procjenu </a:t>
            </a:r>
            <a:r>
              <a:rPr lang="bs-Latn-BA" sz="1800" dirty="0" err="1"/>
              <a:t>fer</a:t>
            </a:r>
            <a:r>
              <a:rPr lang="bs-Latn-BA" sz="1800" dirty="0"/>
              <a:t> vrijednosti, ukoliko se imovina naknadno vrednuje prema modelu revalorizacije; </a:t>
            </a:r>
          </a:p>
          <a:p>
            <a:pPr marL="342900" indent="-342900" algn="l">
              <a:buAutoNum type="alphaLcParenR"/>
            </a:pPr>
            <a:r>
              <a:rPr lang="bs-Latn-BA" sz="1800" dirty="0"/>
              <a:t>u slučaju postojanja indikatora umanjenja vrijednosti, formalnu procjenu nadoknadivog iznosa; </a:t>
            </a:r>
          </a:p>
          <a:p>
            <a:pPr marL="342900" indent="-342900" algn="l">
              <a:buAutoNum type="alphaLcParenR"/>
            </a:pPr>
            <a:r>
              <a:rPr lang="bs-Latn-BA" sz="1800" dirty="0"/>
              <a:t>d) u slučaju da imovina nije unesena u finansijske izvještaje KP, izvršiti popis i procjenu njene </a:t>
            </a:r>
            <a:r>
              <a:rPr lang="bs-Latn-BA" sz="1800" dirty="0" err="1"/>
              <a:t>fer</a:t>
            </a:r>
            <a:r>
              <a:rPr lang="bs-Latn-BA" sz="1800" dirty="0"/>
              <a:t> vrijednosti u skladu s primjenjivim okvirom finansijskog izvještavanja i njen prijenos u finansijske izvještaje. </a:t>
            </a:r>
          </a:p>
          <a:p>
            <a:pPr marL="285750" indent="-285750" algn="l">
              <a:buFontTx/>
              <a:buChar char="-"/>
            </a:pPr>
            <a:r>
              <a:rPr lang="bs-Latn-BA" sz="1800" dirty="0"/>
              <a:t>Sva stalna imovina mora se evidentirati prema definisanim troškovnim centrima. </a:t>
            </a:r>
          </a:p>
          <a:p>
            <a:pPr marL="285750" indent="-285750" algn="l">
              <a:buFontTx/>
              <a:buChar char="-"/>
            </a:pPr>
            <a:r>
              <a:rPr lang="bs-Latn-BA" sz="1800" dirty="0"/>
              <a:t>Operator koji podnosi zahtjev za reviziju cijena vodnih usluga dužan je pripremiti </a:t>
            </a:r>
            <a:r>
              <a:rPr lang="bs-Latn-BA" sz="1800" dirty="0" err="1"/>
              <a:t>tranzicioni</a:t>
            </a:r>
            <a:r>
              <a:rPr lang="bs-Latn-BA" sz="1800" dirty="0"/>
              <a:t> plan za postepeno uključivanje punog troška amortizacije.</a:t>
            </a:r>
          </a:p>
          <a:p>
            <a:pPr marL="285750" indent="-285750" algn="l">
              <a:buFontTx/>
              <a:buChar char="-"/>
            </a:pPr>
            <a:r>
              <a:rPr lang="bs-Latn-BA" sz="1800" dirty="0"/>
              <a:t>Puni trošak amortizacije potrebno je postepeno uključiti u cijenu vodnih usluga, u periodu do najviše deset (10) godina od početka primjene Metodologije.</a:t>
            </a:r>
          </a:p>
          <a:p>
            <a:pPr algn="l"/>
            <a:endParaRPr lang="bs-Latn-BA" sz="1800" dirty="0"/>
          </a:p>
          <a:p>
            <a:pPr algn="l"/>
            <a:endParaRPr lang="bs-Latn-BA" sz="1800" dirty="0"/>
          </a:p>
          <a:p>
            <a:pPr algn="l"/>
            <a:r>
              <a:rPr lang="bs-Latn-BA" sz="1800" dirty="0"/>
              <a:t>Prilog 9. Obračun amortizacije u JP RAD </a:t>
            </a:r>
            <a:r>
              <a:rPr lang="bs-Latn-BA" sz="1800" dirty="0" err="1"/>
              <a:t>dd</a:t>
            </a:r>
            <a:r>
              <a:rPr lang="bs-Latn-BA" sz="1800" dirty="0"/>
              <a:t> Tešanj</a:t>
            </a:r>
          </a:p>
          <a:p>
            <a:pPr marL="285750" indent="-285750" algn="l">
              <a:buFontTx/>
              <a:buChar char="-"/>
            </a:pPr>
            <a:endParaRPr lang="bs-Latn-BA" sz="1800" dirty="0"/>
          </a:p>
        </p:txBody>
      </p:sp>
      <p:pic>
        <p:nvPicPr>
          <p:cNvPr id="4" name="Picture 3">
            <a:extLst>
              <a:ext uri="{FF2B5EF4-FFF2-40B4-BE49-F238E27FC236}">
                <a16:creationId xmlns:a16="http://schemas.microsoft.com/office/drawing/2014/main" id="{2D086731-4604-6746-7D88-58D9693F57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2497586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247D-D9C7-C669-BA74-97D54897AB42}"/>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Značaj cjelovitog knjiženja stalnih sredstava i proračuna amortizacije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za primjenu Metodologije</a:t>
            </a:r>
            <a:endParaRPr lang="en-GB" dirty="0"/>
          </a:p>
        </p:txBody>
      </p:sp>
      <p:pic>
        <p:nvPicPr>
          <p:cNvPr id="4" name="Picture 3" descr="A picture containing text, sign&#10;&#10;Description automatically generated">
            <a:extLst>
              <a:ext uri="{FF2B5EF4-FFF2-40B4-BE49-F238E27FC236}">
                <a16:creationId xmlns:a16="http://schemas.microsoft.com/office/drawing/2014/main" id="{FCF99326-789C-40C0-8CA4-ED49FF06797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5091CA3F-6EA8-AA58-843B-D1A0BCE98A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
        <p:nvSpPr>
          <p:cNvPr id="6" name="Text Box 3">
            <a:extLst>
              <a:ext uri="{FF2B5EF4-FFF2-40B4-BE49-F238E27FC236}">
                <a16:creationId xmlns:a16="http://schemas.microsoft.com/office/drawing/2014/main" id="{7B2810E3-9AA7-F908-91D1-7689F2489576}"/>
              </a:ext>
            </a:extLst>
          </p:cNvPr>
          <p:cNvSpPr txBox="1">
            <a:spLocks noGrp="1"/>
          </p:cNvSpPr>
          <p:nvPr>
            <p:ph idx="1"/>
          </p:nvPr>
        </p:nvSpPr>
        <p:spPr>
          <a:xfrm>
            <a:off x="557048" y="1825625"/>
            <a:ext cx="10796752" cy="380104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r>
              <a:rPr lang="hr-HR" sz="2000" b="1" i="1" dirty="0">
                <a:solidFill>
                  <a:srgbClr val="0070C0"/>
                </a:solidFill>
                <a:effectLst/>
                <a:latin typeface="Times New Roman" panose="02020603050405020304" pitchFamily="18" charset="0"/>
                <a:ea typeface="Times New Roman" panose="02020603050405020304" pitchFamily="18" charset="0"/>
              </a:rPr>
              <a:t>Veliki broj jedinica lokalne samouprave i/ili javnih komunalnih / vodovodnih poduzeća (operatora) u BiH nema kompletnu knjigu stalnih sredstava, koja uključuje popisanu cjelokupnu infrastrukturu korištenu za pružanje vodnih usluga. Ta infrastruktura je većinom u vlasništvu JLS, ali se ista često ne evidentira niti u knjigama stalnih sredstava JLS niti u knjigama stalnih sredstava javnog komunalnog / vodovodnog poduzeća – direktna posljedica jeste da se na neuknjižena sredstva ne obračunava amortizacija pa se stoga niti ne osiguravaju sredstva za njihovu zamjenu.</a:t>
            </a:r>
            <a:endParaRPr lang="en-GB" sz="2000" b="1" i="1" dirty="0">
              <a:solidFill>
                <a:srgbClr val="0070C0"/>
              </a:solidFill>
              <a:effectLst/>
              <a:latin typeface="Times New Roman" panose="02020603050405020304" pitchFamily="18" charset="0"/>
              <a:ea typeface="Times New Roman" panose="02020603050405020304" pitchFamily="18" charset="0"/>
            </a:endParaRPr>
          </a:p>
          <a:p>
            <a:pPr algn="just"/>
            <a:r>
              <a:rPr lang="hr-HR" sz="2000" b="1" i="1" dirty="0">
                <a:solidFill>
                  <a:srgbClr val="0070C0"/>
                </a:solidFill>
                <a:effectLst/>
                <a:latin typeface="Times New Roman" panose="02020603050405020304" pitchFamily="18" charset="0"/>
                <a:ea typeface="Times New Roman" panose="02020603050405020304" pitchFamily="18" charset="0"/>
              </a:rPr>
              <a:t>Od izuzetnog značaja donijeti odluku o </a:t>
            </a:r>
            <a:r>
              <a:rPr lang="hr-HR" sz="2000" b="1" i="1" dirty="0">
                <a:solidFill>
                  <a:srgbClr val="FF0000"/>
                </a:solidFill>
                <a:effectLst/>
                <a:latin typeface="Times New Roman" panose="02020603050405020304" pitchFamily="18" charset="0"/>
                <a:ea typeface="Times New Roman" panose="02020603050405020304" pitchFamily="18" charset="0"/>
              </a:rPr>
              <a:t>kompletiranju knjige stalnih sredstava </a:t>
            </a:r>
            <a:r>
              <a:rPr lang="hr-HR" sz="2000" b="1" i="1" dirty="0">
                <a:solidFill>
                  <a:srgbClr val="0070C0"/>
                </a:solidFill>
                <a:effectLst/>
                <a:latin typeface="Times New Roman" panose="02020603050405020304" pitchFamily="18" charset="0"/>
                <a:ea typeface="Times New Roman" panose="02020603050405020304" pitchFamily="18" charset="0"/>
              </a:rPr>
              <a:t>koja se koriste za pružanje vodnih usluga</a:t>
            </a:r>
            <a:r>
              <a:rPr lang="hr-HR" sz="2000" b="1" i="1" dirty="0">
                <a:solidFill>
                  <a:srgbClr val="0070C0"/>
                </a:solidFill>
                <a:latin typeface="Times New Roman" panose="02020603050405020304" pitchFamily="18" charset="0"/>
                <a:ea typeface="Times New Roman" panose="02020603050405020304" pitchFamily="18" charset="0"/>
              </a:rPr>
              <a:t>.</a:t>
            </a:r>
            <a:r>
              <a:rPr lang="hr-HR" sz="2000" b="1" i="1" dirty="0">
                <a:solidFill>
                  <a:srgbClr val="0070C0"/>
                </a:solidFill>
                <a:effectLst/>
                <a:latin typeface="Times New Roman" panose="02020603050405020304" pitchFamily="18" charset="0"/>
                <a:ea typeface="Times New Roman" panose="02020603050405020304" pitchFamily="18" charset="0"/>
              </a:rPr>
              <a:t> </a:t>
            </a:r>
          </a:p>
          <a:p>
            <a:pPr algn="just"/>
            <a:r>
              <a:rPr lang="hr-HR" sz="2000" b="1" i="1" dirty="0">
                <a:solidFill>
                  <a:srgbClr val="0070C0"/>
                </a:solidFill>
                <a:effectLst/>
                <a:latin typeface="Times New Roman" panose="02020603050405020304" pitchFamily="18" charset="0"/>
                <a:ea typeface="Times New Roman" panose="02020603050405020304" pitchFamily="18" charset="0"/>
              </a:rPr>
              <a:t>Kao prvi korak napraviti tzv. pomoćnu knjigu stalnih sredstava. Zatim se kao naredni korak izrađuje i provodi akcijski plan postupnog uknjiženja </a:t>
            </a:r>
            <a:r>
              <a:rPr lang="hr-HR" sz="2000" b="1" i="1" dirty="0">
                <a:solidFill>
                  <a:srgbClr val="0070C0"/>
                </a:solidFill>
                <a:latin typeface="Times New Roman" panose="02020603050405020304" pitchFamily="18" charset="0"/>
                <a:ea typeface="Times New Roman" panose="02020603050405020304" pitchFamily="18" charset="0"/>
              </a:rPr>
              <a:t>i</a:t>
            </a:r>
            <a:r>
              <a:rPr lang="hr-HR" sz="2000" b="1" i="1" dirty="0">
                <a:solidFill>
                  <a:srgbClr val="0070C0"/>
                </a:solidFill>
                <a:effectLst/>
                <a:latin typeface="Times New Roman" panose="02020603050405020304" pitchFamily="18" charset="0"/>
                <a:ea typeface="Times New Roman" panose="02020603050405020304" pitchFamily="18" charset="0"/>
              </a:rPr>
              <a:t>stih.</a:t>
            </a:r>
          </a:p>
          <a:p>
            <a:pPr marL="0" indent="0" algn="just">
              <a:buNone/>
            </a:pPr>
            <a:endParaRPr lang="hr-HR" sz="2000" b="1" i="1" dirty="0">
              <a:solidFill>
                <a:srgbClr val="0070C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8031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1975</TotalTime>
  <Words>1562</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lpstr>Značaj cjelovitog knjiženja stalnih sredstava i proračuna amortizacije  za primjenu Metodologije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Značaj cjelovitog knjiženja stalnih sredstava i proračuna amortizacije za primjenu Metodologije, sa primjerom</dc:title>
  <dc:creator>Fuad Mesic</dc:creator>
  <cp:lastModifiedBy>Fuad Mesic</cp:lastModifiedBy>
  <cp:revision>20</cp:revision>
  <dcterms:created xsi:type="dcterms:W3CDTF">2022-06-09T11:33:13Z</dcterms:created>
  <dcterms:modified xsi:type="dcterms:W3CDTF">2022-12-08T20:05:54Z</dcterms:modified>
</cp:coreProperties>
</file>